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59" r:id="rId5"/>
    <p:sldId id="257" r:id="rId6"/>
    <p:sldId id="260" r:id="rId7"/>
    <p:sldId id="261" r:id="rId8"/>
    <p:sldId id="266" r:id="rId9"/>
    <p:sldId id="268" r:id="rId10"/>
    <p:sldId id="267" r:id="rId11"/>
    <p:sldId id="269" r:id="rId12"/>
    <p:sldId id="270" r:id="rId13"/>
    <p:sldId id="271" r:id="rId14"/>
    <p:sldId id="272" r:id="rId15"/>
    <p:sldId id="27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F019BAC-465E-5D0A-8067-180A42195A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E0770AD-E089-162D-A0B5-E5DECCD4F3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156D483-DB86-4173-CA40-529D3A994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699D2-B3FA-4CA6-B8F7-E6937E4C098C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E1F313E-A5D3-A910-DD41-83BA7BA36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0EA5E5A-79C0-28B9-D9E5-74EC6953B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6AC0-6239-4796-BB87-D3E8023DD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512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20D7E3C-8117-4183-3A7F-3AD02A1FF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7E7718-B616-4FA6-7E40-1216E2FBE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477B27E-D4A5-9E71-629E-EBB862439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699D2-B3FA-4CA6-B8F7-E6937E4C098C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C3309F5-4F0D-04A6-5CC3-CBFA2FCDB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06C7A29-B3E3-E56E-81B8-E0AAFA3C8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6AC0-6239-4796-BB87-D3E8023DD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47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CB082BD-131F-2D86-52D1-304516CB7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5AC7674-EA91-281D-78B0-1148F1ADF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8797A1E-FD44-BBA0-B863-F2DE3C7B6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699D2-B3FA-4CA6-B8F7-E6937E4C098C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6BFB567-BEF6-29D7-2FDF-D4D0215BD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82A6153-3779-FC45-F382-E0D6C1A84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6AC0-6239-4796-BB87-D3E8023DD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603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2E6737-5DA2-10AE-E9FB-22433F18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5076F90-368B-8A67-BE24-F51E42F9FB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EB23A9F-9F01-6132-DDCC-883F1D3EC9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E82AEFD-2F3A-1987-B876-A02A596CF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699D2-B3FA-4CA6-B8F7-E6937E4C098C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EA3821D-3A69-B112-1BD8-2DECA5DD9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49A570A-A2B1-4D27-1169-5540E7A02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6AC0-6239-4796-BB87-D3E8023DD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768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87DC271-F312-415C-96B3-AF47AAA04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A13DF24-E091-9803-1405-404F2F2F0D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E7304B5-5B92-C0D1-5EF7-8A1679302D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4771FE4C-18DD-D35D-8C36-5CE8E531A6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3FFB9A14-3DA0-86E6-000A-8DCF0C9813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619BCBED-18AA-4C04-609C-0B47057FD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699D2-B3FA-4CA6-B8F7-E6937E4C098C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D3AC70D5-5D42-00F8-A9D5-8EC661D78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D6B89DF8-F338-DCC2-AF0E-BF3F1F509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6AC0-6239-4796-BB87-D3E8023DD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94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83543F-1216-A7E6-0E0D-E56482CF0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A7120B58-4279-D0D7-6FA1-14B7BADDE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699D2-B3FA-4CA6-B8F7-E6937E4C098C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9547E11-0755-0A86-FC8B-FD428702B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1643D08-E917-AF30-BD23-0E1458E56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6AC0-6239-4796-BB87-D3E8023DD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11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FC4EF59D-58F0-AC29-7BC0-085F4C534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699D2-B3FA-4CA6-B8F7-E6937E4C098C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12E43F6D-F2CD-73C5-FFB4-79CE18391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60EE28D-C61B-061D-801E-37EC8E5BC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6AC0-6239-4796-BB87-D3E8023DD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46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4673449-DEC8-E82F-EC53-876B52CFA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10D2BD5-CD5D-DFF9-5490-70DC698D3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10306FC-BF8D-5A6B-5C8A-764F6BA9A1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0AC1F0F-08B5-FEAE-070E-FBDE8407A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699D2-B3FA-4CA6-B8F7-E6937E4C098C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23A414D-CA19-8F42-2733-A50F935C6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6F547C3-4742-290E-5948-B4FD985D3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6AC0-6239-4796-BB87-D3E8023DD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190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870242-2AB7-A6DB-6EA0-9C6BE8A39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6BB58DF6-1950-4B73-8F89-144E0C9AAC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1558E2DD-42E7-429F-C487-3D6661C8A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6E94109-3196-E8FC-F033-64407195E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699D2-B3FA-4CA6-B8F7-E6937E4C098C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9E0BC0B-1EEC-4D18-0EAB-C951AF011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61DFC0E-3436-1079-3E80-834672F44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6AC0-6239-4796-BB87-D3E8023DD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258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6F70C4B-852A-E7F0-8F8F-12E3859CA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C6AD117-DD20-DD30-BFA4-459D89DBB4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D4D7B4F-25EB-A4E0-0C80-22397779F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699D2-B3FA-4CA6-B8F7-E6937E4C098C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19A2505-40BB-BBE0-FE97-6C1B2B94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24B9534-A74F-A360-DB7E-15BED8EBC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6AC0-6239-4796-BB87-D3E8023DD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006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35F833A8-734E-600E-08A3-BA39CEA54C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1D2F434-2F86-360C-DA3D-FA68054489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6521509-BC6B-D816-72D1-DA1738546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699D2-B3FA-4CA6-B8F7-E6937E4C098C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1F40379-864D-ECF4-A2E3-E560BD381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2BDFA58-A479-3D57-D4CB-B5BB87A51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6AC0-6239-4796-BB87-D3E8023DD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122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98285EA2-205D-C775-779D-76BEBFBA6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99CCC15-9C8C-16FE-00C3-EFCA57506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984F9E9-8F14-1081-6411-635C37752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699D2-B3FA-4CA6-B8F7-E6937E4C098C}" type="datetimeFigureOut">
              <a:rPr lang="en-US" smtClean="0"/>
              <a:t>12/25/2023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365FEBE-ACC0-DBB5-DD92-74234B3EFD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042438B-40CF-6887-4316-96B7150F63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46AC0-6239-4796-BB87-D3E8023DD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457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4E5B82-8A08-6423-3945-BB8514349A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James </a:t>
            </a:r>
            <a:r>
              <a:rPr lang="tr-TR" dirty="0" err="1"/>
              <a:t>Baldwin</a:t>
            </a:r>
            <a:endParaRPr lang="en-US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49F62933-5E86-E214-05C6-3ADE2E16B8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292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986A39C-4654-94E7-F0A1-1EC39343F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326BB5C-09A8-4FD2-9800-C3E783083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James Baldwin was an African-American novelist, essayist and playwright. He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was born in 1924. When he was an infant, his mother got divorced and took Baldwin to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Harlem where he spent most of his life. Throughout his school years, Baldwin attended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lots of literary meetings and joined in a literary community. As a teenager, he realized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that he was homosexual. After this realization, he decided to leave America where</a:t>
            </a:r>
            <a:b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people were prejudiced against blacks and homosexuals. He escaped to Paris which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became the major setting of </a:t>
            </a:r>
            <a:r>
              <a:rPr lang="en-US" sz="1800" b="0" i="1" dirty="0">
                <a:solidFill>
                  <a:srgbClr val="000000"/>
                </a:solidFill>
                <a:effectLst/>
                <a:latin typeface="TimesNewRomanPS-ItalicMT"/>
              </a:rPr>
              <a:t>Giovanni’s Room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.</a:t>
            </a:r>
            <a:r>
              <a:rPr lang="en-US" dirty="0"/>
              <a:t> </a:t>
            </a:r>
            <a:endParaRPr lang="tr-TR" dirty="0"/>
          </a:p>
          <a:p>
            <a:r>
              <a:rPr lang="en-US" sz="2800" b="0" i="0" dirty="0">
                <a:solidFill>
                  <a:srgbClr val="000000"/>
                </a:solidFill>
                <a:effectLst/>
                <a:latin typeface="TimesNewRomanPSMT"/>
              </a:rPr>
              <a:t>Theme of identity is generally included in James Baldwin’s works. For Baldwin,</a:t>
            </a:r>
            <a:r>
              <a:rPr lang="tr-TR" sz="2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NewRomanPSMT"/>
              </a:rPr>
              <a:t>the process of forming one’s identity causes a great amount of suffering. Therefore,</a:t>
            </a:r>
            <a:r>
              <a:rPr lang="tr-TR" sz="2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NewRomanPSMT"/>
              </a:rPr>
              <a:t>identity for him is a result of achievement over these suffering. To achieve, one must</a:t>
            </a:r>
            <a:r>
              <a:rPr lang="tr-TR" sz="2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NewRomanPSMT"/>
              </a:rPr>
              <a:t>face with the detritus of society and must deal with them.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164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20E2861-E805-027A-52F9-9573E18CB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3980346-521A-D24E-CC1E-3BE40F4AC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I</a:t>
            </a:r>
            <a:r>
              <a:rPr lang="en-US" dirty="0"/>
              <a:t>n his literary career, James Baldwin constitutes a great challenge to the</a:t>
            </a:r>
            <a:r>
              <a:rPr lang="tr-TR" dirty="0"/>
              <a:t> </a:t>
            </a:r>
            <a:r>
              <a:rPr lang="en-US" dirty="0"/>
              <a:t>heterosexist society in the United States. He shares an important place in his </a:t>
            </a:r>
            <a:r>
              <a:rPr lang="en-US" dirty="0" err="1"/>
              <a:t>worksabout</a:t>
            </a:r>
            <a:r>
              <a:rPr lang="en-US" dirty="0"/>
              <a:t> homosexuality and bisexuality. It is a well-known fact that it is troubling to</a:t>
            </a:r>
            <a:r>
              <a:rPr lang="tr-TR" dirty="0"/>
              <a:t> </a:t>
            </a:r>
            <a:r>
              <a:rPr lang="en-US" dirty="0"/>
              <a:t>mention these kinds of abnormalities in sexual performances; however, Baldwin</a:t>
            </a:r>
            <a:r>
              <a:rPr lang="tr-TR" dirty="0"/>
              <a:t> </a:t>
            </a:r>
            <a:r>
              <a:rPr lang="en-US" dirty="0"/>
              <a:t>mentions a lot in a courageous way. What makes him brave in his works also makes</a:t>
            </a:r>
            <a:r>
              <a:rPr lang="tr-TR" dirty="0"/>
              <a:t> </a:t>
            </a:r>
            <a:r>
              <a:rPr lang="en-US" dirty="0"/>
              <a:t>him different from other African-American authors. </a:t>
            </a:r>
          </a:p>
        </p:txBody>
      </p:sp>
    </p:spTree>
    <p:extLst>
      <p:ext uri="{BB962C8B-B14F-4D97-AF65-F5344CB8AC3E}">
        <p14:creationId xmlns:p14="http://schemas.microsoft.com/office/powerpoint/2010/main" val="1454326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1930FAC-F03E-0254-587C-4DEB81F15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85477C7-030C-A015-AE57-798BEE927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“negro problem” which is the</a:t>
            </a:r>
            <a:r>
              <a:rPr lang="tr-TR" dirty="0"/>
              <a:t> </a:t>
            </a:r>
            <a:r>
              <a:rPr lang="en-US" dirty="0"/>
              <a:t>main point in almost all African-American works follows the importance of sexual</a:t>
            </a:r>
            <a:r>
              <a:rPr lang="tr-TR" dirty="0"/>
              <a:t> </a:t>
            </a:r>
            <a:r>
              <a:rPr lang="en-US" dirty="0"/>
              <a:t>identity in Baldwin’s works. Giovanni’s Room is the main example of Baldwin’s use of</a:t>
            </a:r>
            <a:r>
              <a:rPr lang="tr-TR" dirty="0"/>
              <a:t> </a:t>
            </a:r>
            <a:r>
              <a:rPr lang="en-US" dirty="0"/>
              <a:t>gender identity in his works. In this novel, David has a homosexual affair with Joey and</a:t>
            </a:r>
            <a:r>
              <a:rPr lang="tr-TR" dirty="0"/>
              <a:t> </a:t>
            </a:r>
            <a:r>
              <a:rPr lang="en-US" dirty="0"/>
              <a:t>then he starts to escape from his own identity. During the novel, he denies who he is and</a:t>
            </a:r>
            <a:r>
              <a:rPr lang="tr-TR" dirty="0"/>
              <a:t> </a:t>
            </a:r>
            <a:r>
              <a:rPr lang="en-US" dirty="0"/>
              <a:t>tries to be another self that the society expects him to be. The use of homosexual and</a:t>
            </a:r>
            <a:r>
              <a:rPr lang="tr-TR" dirty="0"/>
              <a:t> </a:t>
            </a:r>
            <a:r>
              <a:rPr lang="en-US" dirty="0"/>
              <a:t>bisexual characters can also be seen in Another Country, which picks up on the troubled</a:t>
            </a:r>
            <a:r>
              <a:rPr lang="tr-TR" dirty="0"/>
              <a:t> </a:t>
            </a:r>
            <a:r>
              <a:rPr lang="en-US" dirty="0"/>
              <a:t>life of bisexual Rufus and also lovely experiences of homosexual couple Eric and Yves.</a:t>
            </a:r>
            <a:r>
              <a:rPr lang="tr-TR" dirty="0"/>
              <a:t> </a:t>
            </a:r>
            <a:r>
              <a:rPr lang="en-US" dirty="0"/>
              <a:t>Apart from Giovanni’s Room and Another Country, analyzing the other novels, plays,</a:t>
            </a:r>
            <a:r>
              <a:rPr lang="tr-TR" dirty="0"/>
              <a:t> </a:t>
            </a:r>
            <a:r>
              <a:rPr lang="en-US" dirty="0"/>
              <a:t>essays that were written by James Baldwin, one can easily figure out the dominance of</a:t>
            </a:r>
            <a:r>
              <a:rPr lang="tr-TR" dirty="0"/>
              <a:t> </a:t>
            </a:r>
            <a:r>
              <a:rPr lang="en-US" dirty="0"/>
              <a:t>gay / bisexual characters either black or white.</a:t>
            </a:r>
          </a:p>
        </p:txBody>
      </p:sp>
    </p:spTree>
    <p:extLst>
      <p:ext uri="{BB962C8B-B14F-4D97-AF65-F5344CB8AC3E}">
        <p14:creationId xmlns:p14="http://schemas.microsoft.com/office/powerpoint/2010/main" val="2259011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75F512-E23C-66A4-79E1-EA7A7E11F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12F2EE0-3278-0564-19D7-565DA3E9A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During the years he spent in the States, he witnessed the racial problems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occurred his surroundings. For Baldwin, these problems come to its peak when his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intimate friend jumps from the George Washington Bridge because of the troubles he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has been suffering from. Upon this, Baldwin starts to be afraid of having a similar end.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This feeling may have triggered him to leave America. </a:t>
            </a:r>
            <a:endParaRPr lang="tr-TR" sz="1800" b="0" i="0" dirty="0">
              <a:solidFill>
                <a:srgbClr val="000000"/>
              </a:solidFill>
              <a:effectLst/>
              <a:latin typeface="TimesNewRomanPSMT"/>
            </a:endParaRPr>
          </a:p>
          <a:p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Another factor that makes him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fled from the States is that he has always wanted to be a writer regardless of his color.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He defines the African-American literature of the time as the one which has been</a:t>
            </a:r>
            <a:r>
              <a:rPr lang="en-US" dirty="0"/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shaped by the mainstream culture it should have been against, and also has just focused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on the folkloric concerns (Fabre 196).</a:t>
            </a:r>
            <a:r>
              <a:rPr lang="en-US" dirty="0"/>
              <a:t>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161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71839AC-4F82-8DF8-003E-117F9370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A202CBE-8974-BB4B-4C9B-789FDD57A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James Baldwin leaves America in 1948 and, in a way, flees to Paris. When he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arrives France, the results of the World War II can be seen there. At first, he fells in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despair and realizes that the conditions are completely unbearable for any American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people. However, he changes his mind soon. In </a:t>
            </a:r>
            <a:r>
              <a:rPr lang="en-US" sz="1800" b="0" i="1" dirty="0">
                <a:solidFill>
                  <a:srgbClr val="000000"/>
                </a:solidFill>
                <a:effectLst/>
                <a:latin typeface="TimesNewRomanPS-ItalicMT"/>
              </a:rPr>
              <a:t>No Name in the Street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he remarks that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his flight to Paris is inspired by the hope that he would be treated humanely, different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from how he has been treated at home. </a:t>
            </a:r>
            <a:endParaRPr lang="tr-TR" sz="1800" b="0" i="0" dirty="0">
              <a:solidFill>
                <a:srgbClr val="000000"/>
              </a:solidFill>
              <a:effectLst/>
              <a:latin typeface="TimesNewRomanPSMT"/>
            </a:endParaRPr>
          </a:p>
          <a:p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He is obviously in search for peace and security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because of his lifestyle which is out of the standards that heterosexist American society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expects. Although he comes from a black family, he is opposed to his father’s hatred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towards white citizens. He feels really complex about the way people treats each other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in the United States. </a:t>
            </a:r>
            <a:endParaRPr lang="tr-TR" sz="1800" b="0" i="0" dirty="0">
              <a:solidFill>
                <a:srgbClr val="000000"/>
              </a:solidFill>
              <a:effectLst/>
              <a:latin typeface="TimesNewRomanPSMT"/>
            </a:endParaRPr>
          </a:p>
          <a:p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Apart from this racial issue, he becomes more confused when he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realizes his sexual orientation. He starts to feel alienated not only from white people but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also from his black friends and from the country he was born in.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293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8962DB-AC54-288E-7BC9-0A92E88CC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FB964E1-4577-E8E1-74DA-AEC3715D6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His opposing feeling towards the racial issue occurred his surroundings affects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his literary career, too. Therefore, his reasons for fleeing from the United Sates are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literary as well. He mentions his reasons to flee in </a:t>
            </a:r>
            <a:r>
              <a:rPr lang="en-US" sz="1800" b="0" i="1" dirty="0">
                <a:solidFill>
                  <a:srgbClr val="000000"/>
                </a:solidFill>
                <a:effectLst/>
                <a:latin typeface="TimesNewRomanPS-ItalicMT"/>
              </a:rPr>
              <a:t>Notes of a Native Son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by saying that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“by the time I was 24, I had decided to stop reviewing books about the Negro problem –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which by this time was only slightly less horrible in print than it was in real life – and I</a:t>
            </a:r>
            <a:b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packed my bags and went to Paris” (</a:t>
            </a:r>
            <a:r>
              <a:rPr lang="en-US" sz="1800" b="0" i="1" dirty="0">
                <a:solidFill>
                  <a:srgbClr val="000000"/>
                </a:solidFill>
                <a:effectLst/>
                <a:latin typeface="TimesNewRomanPS-ItalicMT"/>
              </a:rPr>
              <a:t>Notes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2). </a:t>
            </a:r>
            <a:endParaRPr lang="tr-TR" sz="1800" b="0" i="0" dirty="0">
              <a:solidFill>
                <a:srgbClr val="000000"/>
              </a:solidFill>
              <a:effectLst/>
              <a:latin typeface="TimesNewRomanPSMT"/>
            </a:endParaRPr>
          </a:p>
          <a:p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During the first days after his arrival, he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sees too many black writers in Paris. However, he fails to set an intimate friendship with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them. He is seen to have a strong relationship with white American students and artists.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This friendship can be the sign that James Baldwin is always far away from the racist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ideology, as it is going to be discussed in the following chapter with references to two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of his provoking novels.</a:t>
            </a:r>
            <a:r>
              <a:rPr lang="en-US" dirty="0"/>
              <a:t> </a:t>
            </a:r>
            <a:endParaRPr lang="tr-TR" dirty="0"/>
          </a:p>
          <a:p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The most important thing about James Baldwin and the Africans living in Paris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is that when he meets them he begins to define himself as an American rather than</a:t>
            </a:r>
            <a:r>
              <a:rPr lang="tr-TR" sz="1800" b="0" i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>
                <a:solidFill>
                  <a:srgbClr val="000000"/>
                </a:solidFill>
                <a:effectLst/>
                <a:latin typeface="TimesNewRomanPSMT"/>
              </a:rPr>
              <a:t>African-American.</a:t>
            </a:r>
            <a:r>
              <a:rPr lang="en-US"/>
              <a:t> </a:t>
            </a:r>
            <a:br>
              <a:rPr lang="en-US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583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987391B-897F-600E-1581-A58D5E9DB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BD2C8EA-0A67-7782-E6D2-7E3D190A7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b="0" i="1" dirty="0">
                <a:solidFill>
                  <a:srgbClr val="000000"/>
                </a:solidFill>
                <a:effectLst/>
                <a:latin typeface="TimesNewRomanPS-ItalicMT"/>
              </a:rPr>
              <a:t>We are all androgynous, not only because we are all born of a woman</a:t>
            </a:r>
            <a:br>
              <a:rPr lang="en-US" sz="3200" b="0" i="1" dirty="0">
                <a:solidFill>
                  <a:srgbClr val="000000"/>
                </a:solidFill>
                <a:effectLst/>
                <a:latin typeface="TimesNewRomanPS-ItalicMT"/>
              </a:rPr>
            </a:br>
            <a:r>
              <a:rPr lang="en-US" sz="3200" b="0" i="1" dirty="0">
                <a:solidFill>
                  <a:srgbClr val="000000"/>
                </a:solidFill>
                <a:effectLst/>
                <a:latin typeface="TimesNewRomanPS-ItalicMT"/>
              </a:rPr>
              <a:t>impregnated by the seed of a man but because each of us, helplessly and</a:t>
            </a:r>
            <a:br>
              <a:rPr lang="en-US" sz="3200" b="0" i="1" dirty="0">
                <a:solidFill>
                  <a:srgbClr val="000000"/>
                </a:solidFill>
                <a:effectLst/>
                <a:latin typeface="TimesNewRomanPS-ItalicMT"/>
              </a:rPr>
            </a:br>
            <a:r>
              <a:rPr lang="en-US" sz="3200" b="0" i="1" dirty="0">
                <a:solidFill>
                  <a:srgbClr val="000000"/>
                </a:solidFill>
                <a:effectLst/>
                <a:latin typeface="TimesNewRomanPS-ItalicMT"/>
              </a:rPr>
              <a:t>forever, contains the other — male in female, female in male, white in</a:t>
            </a:r>
            <a:br>
              <a:rPr lang="en-US" sz="3200" b="0" i="1" dirty="0">
                <a:solidFill>
                  <a:srgbClr val="000000"/>
                </a:solidFill>
                <a:effectLst/>
                <a:latin typeface="TimesNewRomanPS-ItalicMT"/>
              </a:rPr>
            </a:br>
            <a:r>
              <a:rPr lang="en-US" sz="3200" b="0" i="1" dirty="0">
                <a:solidFill>
                  <a:srgbClr val="000000"/>
                </a:solidFill>
                <a:effectLst/>
                <a:latin typeface="TimesNewRomanPS-ItalicMT"/>
              </a:rPr>
              <a:t>black and black in white. We are a part of each other.</a:t>
            </a:r>
            <a:br>
              <a:rPr lang="en-US" sz="3200" b="0" i="1" dirty="0">
                <a:solidFill>
                  <a:srgbClr val="000000"/>
                </a:solidFill>
                <a:effectLst/>
                <a:latin typeface="TimesNewRomanPS-ItalicMT"/>
              </a:rPr>
            </a:br>
            <a:r>
              <a:rPr lang="en-US" sz="3200" b="0" i="1" dirty="0">
                <a:solidFill>
                  <a:srgbClr val="000000"/>
                </a:solidFill>
                <a:effectLst/>
                <a:latin typeface="TimesNewRomanPS-ItalicMT"/>
              </a:rPr>
              <a:t>James Baldwin, “Freaks and the American Ideal of Manhood”</a:t>
            </a:r>
            <a:r>
              <a:rPr lang="en-US" sz="3200" dirty="0"/>
              <a:t> </a:t>
            </a:r>
            <a:br>
              <a:rPr lang="en-US" sz="1200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97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50DC651-F060-70B0-AFC6-3416DFAD5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6889C71-D0BA-DA8C-455C-2F7C27D6D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These “qualifications” imply a certain kind of rejection of difference. Every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relationship carries with itself a hegemonic order: black people are regarded as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inferior to white people; women are accepted as inferior to men; heterosexual desire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is redeemed far beyond homoerotic desire, and so on. As a homosexual African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American, James Baldwin belongs to a minority within a minority; and as a stranger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in his so-called democratic and freedom-loving country, he experiences alienation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and makes his readers know his experiences which are hard to believe when the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ideals of his country are taken into consideration. In his works, Baldwin tries to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negotiate conflicting groups with each other.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559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535228-3D49-6BD3-5B78-19F598E31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B461EC-3D5B-76B2-C9A0-F135568A0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An ideal and democratic government together with a tolerant, forgiving, and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egalitarian society has been dreamed, desired, and searched for by human beings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since the very beginning. On the other hand, the dream of domination, the desire to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keep the power in one’s hand, and the wish to be superior have also been yearned</a:t>
            </a:r>
            <a:b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for. This state of ambivalence is especially apparent in the case of the United States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of America, a country that is torn between its ideals and practices.</a:t>
            </a:r>
            <a:r>
              <a:rPr lang="en-US" dirty="0"/>
              <a:t> </a:t>
            </a:r>
            <a:endParaRPr lang="tr-TR" dirty="0"/>
          </a:p>
          <a:p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On the one side,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there are its utopic ideals that embrace every person in the world without a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hegemonic order. On the other side, its somewhat dystopian practices regarding its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citizens who do not fit the qualifications necessary to be included and accepted in</a:t>
            </a:r>
            <a:r>
              <a:rPr lang="tr-TR" sz="18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mainstream culture exist.</a:t>
            </a:r>
            <a:r>
              <a:rPr lang="en-US" dirty="0"/>
              <a:t>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422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FCC1826-2B5A-7025-DAF4-1E15E5556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F89D39B-88E4-0610-B3C0-98F82172A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0" i="0" dirty="0">
                <a:solidFill>
                  <a:srgbClr val="000000"/>
                </a:solidFill>
                <a:effectLst/>
                <a:latin typeface="TimesNewRomanPSMT"/>
              </a:rPr>
              <a:t>That is to say, he shows the equality of</a:t>
            </a:r>
            <a:r>
              <a:rPr lang="tr-TR" sz="32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imesNewRomanPSMT"/>
              </a:rPr>
              <a:t>human beings by reflecting them as a part of each other without a system of</a:t>
            </a:r>
            <a:r>
              <a:rPr lang="tr-TR" sz="32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imesNewRomanPSMT"/>
              </a:rPr>
              <a:t>hierarchy</a:t>
            </a:r>
            <a:r>
              <a:rPr lang="tr-TR" sz="3200" b="0" i="0" dirty="0">
                <a:solidFill>
                  <a:srgbClr val="000000"/>
                </a:solidFill>
                <a:effectLst/>
                <a:latin typeface="TimesNewRomanPSMT"/>
              </a:rPr>
              <a:t>.</a:t>
            </a: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299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1CA6899-7D0E-F406-52C8-ABC885B58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ADF71C2-2769-FCFB-FEA0-2FF455559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Race and sexuality, the indispensable elements of one’s identity, have been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examined, discussed, evaluated, and theorized by intellectuals, philosophers, political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scientists, psychologists, and sociologists. However, the most important of them,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most probably, is the artist, the writer who is supposed to be the mirror of his society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in which the issues of race and sexuality are shaped and internalized accordingly by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the members of the society. He is the one who can reach far beyond the fields of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philosophy, politics, psychology, and sociology as his tool, literature, can address a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wider range of people from all around the world no matter which job they have,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which class they belong to, or what kind of education they get.</a:t>
            </a:r>
            <a:r>
              <a:rPr lang="en-US" sz="2400" dirty="0"/>
              <a:t> </a:t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99008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A4A99A-24CB-21D0-F312-9D764D4D7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5826D19-8DB9-97FE-26D7-DB54D0DB8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Of all the societies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throughout world history, the United States of America has been very remarkable in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many respects regarding its founding ideals and its “dream,” and of all the American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writers in general and African American writers in particular, James Arthur Baldwin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can be regarded as unique in many ways in terms of the issues he touches on and his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TimesNewRomanPSMT"/>
              </a:rPr>
              <a:t>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shockingly challenging openness in both his fiction and nonfiction. The examination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of these two, the United States of America and Baldwin, can be an invaluable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experience in understanding one’s society, one’s own identity, and above all, as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Baldwin would call it, “our humanity” especially in the racial and sexual context.</a:t>
            </a:r>
            <a:r>
              <a:rPr lang="en-US" sz="2400" dirty="0"/>
              <a:t> </a:t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07056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AA5580-1C15-2301-687C-F8D6CECFE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16DF251-27EF-BF44-8524-A0C638E5F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In his essay, “The Creative Process,” Baldwin defines the artist as the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“incorrigible disturber of the peace.” Belonging to a nation that boasts of its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democratic and egalitarian principles, but a nation that also has a history of slavery</a:t>
            </a:r>
            <a:r>
              <a:rPr lang="en-US" sz="2400" dirty="0"/>
              <a:t> </a:t>
            </a:r>
            <a:r>
              <a:rPr lang="tr-TR" sz="2400" dirty="0"/>
              <a:t>a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NewRomanPSMT"/>
              </a:rPr>
              <a:t>nd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 is based on patriarchy, Baldwin, as an artist, feels a need to challenge the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NewRomanPSMT"/>
              </a:rPr>
              <a:t>socalled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 “peace” in his country through both his fiction and nonfiction. On the surface,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his country is, as the national anthem of the United States asserts, “the land of the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free and the home of the brave.” However, whether it is valid for all its citizens or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not remains an unanswered question</a:t>
            </a:r>
            <a:r>
              <a:rPr lang="en-US" sz="2400" dirty="0"/>
              <a:t>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878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73D01B-E94C-28D8-827C-A68175BD7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F547052-6000-1AC5-12F5-56849D690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Baldwin rejects the identity categories and definitions of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the society he grew up. His subject matter consists directly of the taboos in the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United States concerning religion, race, sexuality, interracial relationships, and so on.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Baldwin attacks and deconstructs everything constructed by American society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including anything sacred or taboo. He tries to wake his countrymen who “have set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up themselves a fantastic system of evasions, denials, and justifications, which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system is about to destroy their grasp of reality, which is another way of saying their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TimesNewRomanPSMT"/>
              </a:rPr>
              <a:t>moral sense" (Baldwin, “The White Problem”).</a:t>
            </a:r>
            <a:r>
              <a:rPr lang="en-US" sz="2400" dirty="0"/>
              <a:t>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154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1860</Words>
  <Application>Microsoft Office PowerPoint</Application>
  <PresentationFormat>Geniş ekran</PresentationFormat>
  <Paragraphs>24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TimesNewRomanPS-ItalicMT</vt:lpstr>
      <vt:lpstr>TimesNewRomanPSMT</vt:lpstr>
      <vt:lpstr>Office Teması</vt:lpstr>
      <vt:lpstr>James Baldwin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James Baldwin</dc:title>
  <dc:creator>Zeliha IŞIK</dc:creator>
  <cp:lastModifiedBy>Zeliha IŞIK</cp:lastModifiedBy>
  <cp:revision>4</cp:revision>
  <dcterms:created xsi:type="dcterms:W3CDTF">2023-12-22T16:23:28Z</dcterms:created>
  <dcterms:modified xsi:type="dcterms:W3CDTF">2023-12-25T14:22:30Z</dcterms:modified>
</cp:coreProperties>
</file>